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9" r:id="rId3"/>
    <p:sldId id="260" r:id="rId4"/>
    <p:sldId id="266" r:id="rId5"/>
    <p:sldId id="263" r:id="rId6"/>
    <p:sldId id="275" r:id="rId7"/>
    <p:sldId id="261" r:id="rId8"/>
    <p:sldId id="272" r:id="rId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Header Placeholder 409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en-US" sz="1200" dirty="0"/>
          </a:p>
        </p:txBody>
      </p:sp>
      <p:sp>
        <p:nvSpPr>
          <p:cNvPr id="4099" name="Date Placeholder 409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en-US" sz="1200" dirty="0"/>
          </a:p>
        </p:txBody>
      </p:sp>
      <p:sp>
        <p:nvSpPr>
          <p:cNvPr id="4100" name="Slide Image Placeholder 4099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Text Placeholder 4100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102" name="Footer Placeholder 4101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endParaRPr lang="en-US" sz="1200" dirty="0"/>
          </a:p>
        </p:txBody>
      </p:sp>
      <p:sp>
        <p:nvSpPr>
          <p:cNvPr id="4103" name="Slide Number Placeholder 4102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microsoft.com/office/2007/relationships/media" Target="file:///H:\Data\05D.wav" TargetMode="External"/><Relationship Id="rId4" Type="http://schemas.openxmlformats.org/officeDocument/2006/relationships/audio" Target="file:///H:\Data\05D.wav" TargetMode="External"/><Relationship Id="rId3" Type="http://schemas.openxmlformats.org/officeDocument/2006/relationships/image" Target="../media/image8.png"/><Relationship Id="rId2" Type="http://schemas.microsoft.com/office/2007/relationships/media" Target="file:///G:\sounds%20of%20E%209\05D.wav" TargetMode="External"/><Relationship Id="rId1" Type="http://schemas.openxmlformats.org/officeDocument/2006/relationships/audio" Target="file:///G:\sounds%20of%20E%209\05D.wa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9" Type="http://schemas.microsoft.com/office/2007/relationships/media" Target="file:///F:\FUONG%20PL%20(G)\Singing\Sound\S13.wav" TargetMode="External"/><Relationship Id="rId8" Type="http://schemas.openxmlformats.org/officeDocument/2006/relationships/audio" Target="file:///F:\FUONG%20PL%20(G)\Singing\Sound\S13.wav" TargetMode="External"/><Relationship Id="rId7" Type="http://schemas.openxmlformats.org/officeDocument/2006/relationships/image" Target="../media/image12.GIF"/><Relationship Id="rId6" Type="http://schemas.openxmlformats.org/officeDocument/2006/relationships/image" Target="../media/image11.png"/><Relationship Id="rId5" Type="http://schemas.openxmlformats.org/officeDocument/2006/relationships/image" Target="../media/image8.png"/><Relationship Id="rId4" Type="http://schemas.microsoft.com/office/2007/relationships/media" Target="file:///G:\Singing\Sound\S13.wav" TargetMode="External"/><Relationship Id="rId3" Type="http://schemas.openxmlformats.org/officeDocument/2006/relationships/audio" Target="file:///G:\Singing\Sound\S13.wav" TargetMode="External"/><Relationship Id="rId2" Type="http://schemas.openxmlformats.org/officeDocument/2006/relationships/image" Target="../media/image10.GIF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7170" name="Title 7169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 anchor="ctr" anchorCtr="0"/>
          <a:p>
            <a:r>
              <a:rPr sz="3200">
                <a:solidFill>
                  <a:schemeClr val="accent2"/>
                </a:solidFill>
              </a:rPr>
              <a:t>Unit 5: The Media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rgbClr val="CC3300"/>
                </a:solidFill>
              </a:rPr>
              <a:t>Lesson 2:  listen</a:t>
            </a:r>
            <a:endParaRPr sz="3200">
              <a:solidFill>
                <a:srgbClr val="CC3300"/>
              </a:solidFill>
            </a:endParaRPr>
          </a:p>
        </p:txBody>
      </p:sp>
      <p:sp>
        <p:nvSpPr>
          <p:cNvPr id="7171" name="Text Placeholder 7170"/>
          <p:cNvSpPr>
            <a:spLocks noGrp="1"/>
          </p:cNvSpPr>
          <p:nvPr>
            <p:ph type="body" idx="1"/>
          </p:nvPr>
        </p:nvSpPr>
        <p:spPr>
          <a:xfrm>
            <a:off x="0" y="1295400"/>
            <a:ext cx="8229600" cy="4983163"/>
          </a:xfrm>
        </p:spPr>
        <p:txBody>
          <a:bodyPr/>
          <a:p>
            <a:pPr marL="609600" indent="-609600">
              <a:buNone/>
            </a:pPr>
            <a:r>
              <a:t> How can people get information?</a:t>
            </a:r>
          </a:p>
          <a:p>
            <a:pPr marL="609600" indent="-609600">
              <a:buNone/>
            </a:pPr>
            <a:r>
              <a:t>+ reading newspapers</a:t>
            </a:r>
          </a:p>
          <a:p>
            <a:pPr marL="609600" indent="-609600">
              <a:buNone/>
            </a:pPr>
            <a:r>
              <a:t>+ watching TV</a:t>
            </a:r>
          </a:p>
          <a:p>
            <a:pPr marL="609600" indent="-609600">
              <a:buNone/>
            </a:pPr>
            <a:r>
              <a:t>+ listening to the radio</a:t>
            </a:r>
          </a:p>
          <a:p>
            <a:pPr marL="609600" indent="-609600">
              <a:buNone/>
            </a:pPr>
            <a:r>
              <a:t>+ using the Internet.</a:t>
            </a:r>
          </a:p>
        </p:txBody>
      </p:sp>
      <p:pic>
        <p:nvPicPr>
          <p:cNvPr id="7177" name="Picture 7176" descr="read newspaper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53200" y="1066800"/>
            <a:ext cx="2362200" cy="1524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8" name="Picture 7177" descr="2"/>
          <p:cNvPicPr>
            <a:picLocks noChangeAspect="1"/>
          </p:cNvPicPr>
          <p:nvPr/>
        </p:nvPicPr>
        <p:blipFill>
          <a:blip r:embed="rId2"/>
          <a:srcRect b="26666"/>
          <a:stretch>
            <a:fillRect/>
          </a:stretch>
        </p:blipFill>
        <p:spPr>
          <a:xfrm>
            <a:off x="3352800" y="4572000"/>
            <a:ext cx="2667000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79" name="Picture 7178" descr="watching TV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2667000"/>
            <a:ext cx="2514600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7180" name="Picture 7179" descr="listening to the radio 1"/>
          <p:cNvPicPr>
            <a:picLocks noChangeAspect="1"/>
          </p:cNvPicPr>
          <p:nvPr/>
        </p:nvPicPr>
        <p:blipFill>
          <a:blip r:embed="rId4"/>
          <a:srcRect b="35001"/>
          <a:stretch>
            <a:fillRect/>
          </a:stretch>
        </p:blipFill>
        <p:spPr>
          <a:xfrm>
            <a:off x="6400800" y="4343400"/>
            <a:ext cx="2209800" cy="160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84" name="Straight Connector 7183"/>
          <p:cNvSpPr/>
          <p:nvPr/>
        </p:nvSpPr>
        <p:spPr>
          <a:xfrm flipV="1">
            <a:off x="4572000" y="1981200"/>
            <a:ext cx="2057400" cy="1524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85" name="Straight Connector 7184"/>
          <p:cNvSpPr/>
          <p:nvPr/>
        </p:nvSpPr>
        <p:spPr>
          <a:xfrm>
            <a:off x="1752600" y="4114800"/>
            <a:ext cx="1600200" cy="12192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86" name="Straight Connector 7185"/>
          <p:cNvSpPr/>
          <p:nvPr/>
        </p:nvSpPr>
        <p:spPr>
          <a:xfrm>
            <a:off x="3962400" y="3429000"/>
            <a:ext cx="2743200" cy="11430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7187" name="Straight Connector 7186"/>
          <p:cNvSpPr/>
          <p:nvPr/>
        </p:nvSpPr>
        <p:spPr>
          <a:xfrm>
            <a:off x="2590800" y="2743200"/>
            <a:ext cx="3810000" cy="6096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charRg st="33" end="5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54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7171">
                                            <p:txEl>
                                              <p:charRg st="54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68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charRg st="68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charRg st="68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charRg st="93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171">
                                            <p:txEl>
                                              <p:charRg st="93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71">
                                            <p:txEl>
                                              <p:charRg st="93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8194" name="Title 819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 anchor="ctr" anchorCtr="0"/>
          <a:p>
            <a:r>
              <a:rPr sz="3200">
                <a:solidFill>
                  <a:schemeClr val="accent2"/>
                </a:solidFill>
              </a:rPr>
              <a:t>Unit 5: The Media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rgbClr val="CC3300"/>
                </a:solidFill>
              </a:rPr>
              <a:t>Lesson 2:  listen</a:t>
            </a:r>
            <a:endParaRPr sz="3200">
              <a:solidFill>
                <a:srgbClr val="CC3300"/>
              </a:solidFill>
            </a:endParaRPr>
          </a:p>
        </p:txBody>
      </p:sp>
      <p:sp>
        <p:nvSpPr>
          <p:cNvPr id="8195" name="Text Placeholder 8194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983163"/>
          </a:xfrm>
        </p:spPr>
        <p:txBody>
          <a:bodyPr/>
          <a:p>
            <a:pPr marL="609600" indent="-609600">
              <a:lnSpc>
                <a:spcPct val="90000"/>
              </a:lnSpc>
              <a:buNone/>
            </a:pPr>
            <a:r>
              <a:rPr>
                <a:solidFill>
                  <a:schemeClr val="hlink"/>
                </a:solidFill>
              </a:rPr>
              <a:t>New words:</a:t>
            </a:r>
            <a:endParaRPr>
              <a:solidFill>
                <a:schemeClr val="hlink"/>
              </a:solidFill>
            </a:endParaRPr>
          </a:p>
          <a:p>
            <a:pPr marL="609600" indent="-609600">
              <a:lnSpc>
                <a:spcPct val="90000"/>
              </a:lnSpc>
              <a:buNone/>
            </a:pPr>
            <a:r>
              <a:t>+ appear (v)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t>+ telegraph (n)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t>+journalism (n)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t>+ major force (n)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t>+ newsreel (n)</a:t>
            </a:r>
          </a:p>
        </p:txBody>
      </p:sp>
      <p:sp>
        <p:nvSpPr>
          <p:cNvPr id="8199" name="Rectangles 8198"/>
          <p:cNvSpPr/>
          <p:nvPr/>
        </p:nvSpPr>
        <p:spPr>
          <a:xfrm>
            <a:off x="3962400" y="1981200"/>
            <a:ext cx="3352800" cy="3810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 err="1"/>
              <a:t>Xuất</a:t>
            </a:r>
            <a:r>
              <a:rPr sz="2400" b="1"/>
              <a:t> </a:t>
            </a:r>
            <a:r>
              <a:rPr sz="2400" b="1" err="1"/>
              <a:t>hiện</a:t>
            </a:r>
            <a:endParaRPr sz="2400" b="1"/>
          </a:p>
        </p:txBody>
      </p:sp>
      <p:sp>
        <p:nvSpPr>
          <p:cNvPr id="8200" name="Rectangles 8199"/>
          <p:cNvSpPr/>
          <p:nvPr/>
        </p:nvSpPr>
        <p:spPr>
          <a:xfrm>
            <a:off x="3962400" y="2514600"/>
            <a:ext cx="3352800" cy="3810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 err="1"/>
              <a:t>Điện</a:t>
            </a:r>
            <a:r>
              <a:rPr sz="2400" b="1"/>
              <a:t> </a:t>
            </a:r>
            <a:r>
              <a:rPr sz="2400" b="1" err="1"/>
              <a:t>báo</a:t>
            </a:r>
            <a:endParaRPr sz="2400" b="1"/>
          </a:p>
        </p:txBody>
      </p:sp>
      <p:sp>
        <p:nvSpPr>
          <p:cNvPr id="8201" name="Rectangles 8200"/>
          <p:cNvSpPr/>
          <p:nvPr/>
        </p:nvSpPr>
        <p:spPr>
          <a:xfrm>
            <a:off x="3886200" y="3048000"/>
            <a:ext cx="3352800" cy="3810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 err="1"/>
              <a:t>nghề</a:t>
            </a:r>
            <a:r>
              <a:rPr sz="2400" b="1"/>
              <a:t> </a:t>
            </a:r>
            <a:r>
              <a:rPr sz="2400" b="1" err="1"/>
              <a:t>làm</a:t>
            </a:r>
            <a:r>
              <a:rPr sz="2400" b="1"/>
              <a:t> </a:t>
            </a:r>
            <a:r>
              <a:rPr sz="2400" b="1" err="1"/>
              <a:t>báo</a:t>
            </a:r>
            <a:endParaRPr sz="2400" b="1"/>
          </a:p>
        </p:txBody>
      </p:sp>
      <p:sp>
        <p:nvSpPr>
          <p:cNvPr id="8202" name="Rectangles 8201"/>
          <p:cNvSpPr/>
          <p:nvPr/>
        </p:nvSpPr>
        <p:spPr>
          <a:xfrm>
            <a:off x="3810000" y="3581400"/>
            <a:ext cx="3352800" cy="457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 err="1"/>
              <a:t>tác</a:t>
            </a:r>
            <a:r>
              <a:rPr sz="2400" b="1"/>
              <a:t> </a:t>
            </a:r>
            <a:r>
              <a:rPr sz="2400" b="1" err="1"/>
              <a:t>động</a:t>
            </a:r>
            <a:r>
              <a:rPr sz="2400" b="1"/>
              <a:t> </a:t>
            </a:r>
            <a:r>
              <a:rPr sz="2400" b="1" err="1"/>
              <a:t>mạnh</a:t>
            </a:r>
            <a:endParaRPr sz="2400" b="1"/>
          </a:p>
        </p:txBody>
      </p:sp>
      <p:sp>
        <p:nvSpPr>
          <p:cNvPr id="8203" name="Rectangles 8202"/>
          <p:cNvSpPr/>
          <p:nvPr/>
        </p:nvSpPr>
        <p:spPr>
          <a:xfrm>
            <a:off x="3886200" y="4114800"/>
            <a:ext cx="3352800" cy="457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 err="1"/>
              <a:t>phim</a:t>
            </a:r>
            <a:r>
              <a:rPr sz="2400" b="1"/>
              <a:t> </a:t>
            </a:r>
            <a:r>
              <a:rPr sz="2400" b="1" err="1"/>
              <a:t>thời</a:t>
            </a:r>
            <a:r>
              <a:rPr sz="2400" b="1"/>
              <a:t> </a:t>
            </a:r>
            <a:r>
              <a:rPr sz="2400" b="1" err="1"/>
              <a:t>sự</a:t>
            </a:r>
            <a:endParaRPr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65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charRg st="65" end="7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5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charRg st="78" end="9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9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charRg st="9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charRg st="94" end="1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1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5">
                                            <p:txEl>
                                              <p:charRg st="11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195">
                                            <p:txEl>
                                              <p:charRg st="110" end="12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charRg st="12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195">
                                            <p:txEl>
                                              <p:charRg st="12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195">
                                            <p:txEl>
                                              <p:charRg st="128" end="1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bldLvl="0" animBg="1"/>
      <p:bldP spid="8200" grpId="0" bldLvl="0" animBg="1"/>
      <p:bldP spid="8201" grpId="0" bldLvl="0" animBg="1"/>
      <p:bldP spid="8202" grpId="0" bldLvl="0" animBg="1"/>
      <p:bldP spid="820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5362" name="Title 15361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t>Name the pictures</a:t>
            </a:r>
          </a:p>
        </p:txBody>
      </p:sp>
      <p:sp>
        <p:nvSpPr>
          <p:cNvPr id="15363" name="Text Placeholder 1536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p>
            <a:r>
              <a:t>.</a:t>
            </a:r>
          </a:p>
        </p:txBody>
      </p:sp>
      <p:pic>
        <p:nvPicPr>
          <p:cNvPr id="15366" name="Picture 15365" descr="CAZM2HZ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0" y="3429000"/>
            <a:ext cx="2371725" cy="24193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7" name="Picture 15366" descr="CAEFWPAJ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581400"/>
            <a:ext cx="2514600" cy="2133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5368" name="Picture 15367" descr="20071125115345_thoi%20su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657600"/>
            <a:ext cx="2438400" cy="2171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70" name="Rectangles 15369"/>
          <p:cNvSpPr/>
          <p:nvPr/>
        </p:nvSpPr>
        <p:spPr>
          <a:xfrm>
            <a:off x="609600" y="5943600"/>
            <a:ext cx="2133600" cy="457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/>
              <a:t>telegraph</a:t>
            </a:r>
            <a:endParaRPr sz="2400" b="1"/>
          </a:p>
        </p:txBody>
      </p:sp>
      <p:sp>
        <p:nvSpPr>
          <p:cNvPr id="15371" name="Rectangles 15370"/>
          <p:cNvSpPr/>
          <p:nvPr/>
        </p:nvSpPr>
        <p:spPr>
          <a:xfrm>
            <a:off x="6781800" y="6019800"/>
            <a:ext cx="1752600" cy="3810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 b="1"/>
              <a:t>journalism</a:t>
            </a:r>
            <a:endParaRPr sz="2400" b="1"/>
          </a:p>
        </p:txBody>
      </p:sp>
      <p:sp>
        <p:nvSpPr>
          <p:cNvPr id="15372" name="Oval 15371"/>
          <p:cNvSpPr/>
          <p:nvPr/>
        </p:nvSpPr>
        <p:spPr>
          <a:xfrm>
            <a:off x="3200400" y="5791200"/>
            <a:ext cx="2667000" cy="685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400">
                <a:solidFill>
                  <a:schemeClr val="accent2"/>
                </a:solidFill>
              </a:rPr>
              <a:t>newsreel</a:t>
            </a:r>
            <a:endParaRPr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667 -0.01111 L 0.66667 -0.13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17 0.00555 L -0.29583 -0.1166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800" y="-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22222E-6 4.81481E-6 C 0.02032 -0.08704 0.00313 -0.01111 7.22222E-6 -0.25995 C -0.00069 -0.29884 -0.02604 -0.30857 -0.04999 -0.31343 C -0.0717 -0.31273 -0.0934 -0.31227 -0.1151 -0.31111 C -0.1276 -0.31042 -0.13159 -0.30347 -0.14166 -0.2956 C -0.14756 -0.29097 -0.15277 -0.28866 -0.15833 -0.28218 C -0.16961 -0.26875 -0.16215 -0.27292 -0.1717 -0.26898 C -0.17829 -0.25116 -0.1927 -0.24769 -0.20347 -0.23565 C -0.20902 -0.2294 -0.21423 -0.2213 -0.22013 -0.21551 C -0.22482 -0.21111 -0.23038 -0.20857 -0.23506 -0.2044 C -0.2486 -0.19236 -0.26145 -0.17894 -0.27499 -0.16667 C -0.27829 -0.16366 -0.28055 -0.15926 -0.28333 -0.15556 C -0.28524 -0.15301 -0.28801 -0.15139 -0.2901 -0.14884 C -0.29149 -0.14699 -0.29183 -0.14398 -0.2934 -0.14236 C -0.29843 -0.13681 -0.30468 -0.13357 -0.31006 -0.12894 C -0.31215 -0.12708 -0.31874 -0.11944 -0.3217 -0.11782 C -0.32499 -0.11597 -0.33176 -0.11343 -0.33176 -0.11343 C -0.33958 -0.10532 -0.3486 -0.10069 -0.35676 -0.09329 C -0.35781 -0.0912 -0.35833 -0.08819 -0.36006 -0.08681 C -0.36944 -0.07917 -0.39149 -0.07523 -0.40173 -0.07338 C -0.41215 -0.06968 -0.40607 -0.07107 -0.42013 -0.07107 " pathEditMode="relative" ptsTypes="ffffffffffffffffffffA">
                                      <p:cBhvr>
                                        <p:cTn id="14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15371" grpId="0" animBg="1"/>
      <p:bldP spid="153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1266" name="Title 11265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 sz="3200">
                <a:solidFill>
                  <a:schemeClr val="accent2"/>
                </a:solidFill>
              </a:rPr>
              <a:t>Unit 5: The Media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rgbClr val="CC3300"/>
                </a:solidFill>
              </a:rPr>
              <a:t>Lesson 2:  listen</a:t>
            </a:r>
            <a:endParaRPr sz="3200">
              <a:solidFill>
                <a:srgbClr val="CC3300"/>
              </a:solidFill>
            </a:endParaRPr>
          </a:p>
        </p:txBody>
      </p:sp>
      <p:sp>
        <p:nvSpPr>
          <p:cNvPr id="11267" name="Text Placeholder 11266"/>
          <p:cNvSpPr>
            <a:spLocks noGrp="1"/>
          </p:cNvSpPr>
          <p:nvPr>
            <p:ph type="body" sz="half" idx="1"/>
          </p:nvPr>
        </p:nvSpPr>
        <p:spPr>
          <a:xfrm>
            <a:off x="990600" y="1295400"/>
            <a:ext cx="7467600" cy="533400"/>
          </a:xfrm>
        </p:spPr>
        <p:txBody>
          <a:bodyPr/>
          <a:p>
            <a:pPr marL="609600" indent="-609600">
              <a:buClrTx/>
              <a:buSzTx/>
              <a:buFontTx/>
              <a:buNone/>
            </a:pPr>
            <a:r>
              <a:rPr sz="2800">
                <a:solidFill>
                  <a:schemeClr val="hlink"/>
                </a:solidFill>
              </a:rPr>
              <a:t>Fill in the table with information you hear:</a:t>
            </a:r>
            <a:endParaRPr sz="2800"/>
          </a:p>
          <a:p>
            <a:pPr marL="609600" indent="-609600">
              <a:buClrTx/>
              <a:buSzTx/>
              <a:buFontTx/>
              <a:buNone/>
            </a:pPr>
            <a:endParaRPr sz="2800"/>
          </a:p>
        </p:txBody>
      </p:sp>
      <p:graphicFrame>
        <p:nvGraphicFramePr>
          <p:cNvPr id="11303" name="Content Placeholder 11302"/>
          <p:cNvGraphicFramePr/>
          <p:nvPr>
            <p:ph sz="half" idx="2"/>
          </p:nvPr>
        </p:nvGraphicFramePr>
        <p:xfrm>
          <a:off x="152400" y="1752600"/>
          <a:ext cx="8534400" cy="4945063"/>
        </p:xfrm>
        <a:graphic>
          <a:graphicData uri="http://schemas.openxmlformats.org/drawingml/2006/table">
            <a:tbl>
              <a:tblPr/>
              <a:tblGrid>
                <a:gridCol w="2743200"/>
                <a:gridCol w="5791200"/>
              </a:tblGrid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When?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What happened?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7</a:t>
                      </a:r>
                      <a:r>
                        <a:rPr baseline="30000"/>
                        <a:t>th</a:t>
                      </a:r>
                      <a:r>
                        <a:t> or 8</a:t>
                      </a:r>
                      <a:r>
                        <a:rPr baseline="30000"/>
                        <a:t>th</a:t>
                      </a:r>
                      <a:r>
                        <a:t> century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The first printed newspaper appeared in China.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(a)………….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The telegraph was invented.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Early 20</a:t>
                      </a:r>
                      <a:r>
                        <a:rPr baseline="30000"/>
                        <a:t>th</a:t>
                      </a:r>
                      <a:r>
                        <a:t> century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Two new forms of news media </a:t>
                      </a:r>
                      <a:r>
                        <a:rPr err="1"/>
                        <a:t>appeared</a:t>
                      </a:r>
                      <a:r>
                        <a:rPr err="1">
                          <a:sym typeface="Wingdings" panose="05000000000000000000" pitchFamily="2" charset="2"/>
                        </a:rPr>
                        <a:t>(b</a:t>
                      </a:r>
                      <a:r>
                        <a:rPr>
                          <a:sym typeface="Wingdings" panose="05000000000000000000" pitchFamily="2" charset="2"/>
                        </a:rPr>
                        <a:t>)</a:t>
                      </a:r>
                      <a:r>
                        <a:t> ……………..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(c) ………..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Television became popular.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Mid-and late 1990s</a:t>
                      </a:r>
                      <a:endParaRPr lang="en-US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t>(d)…….. …..became a major force in journalism.</a:t>
                      </a:r>
                      <a:endParaRPr 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7" name="Oval 11296"/>
          <p:cNvSpPr/>
          <p:nvPr/>
        </p:nvSpPr>
        <p:spPr>
          <a:xfrm>
            <a:off x="609600" y="3352800"/>
            <a:ext cx="2286000" cy="60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>
                <a:solidFill>
                  <a:srgbClr val="FF3300"/>
                </a:solidFill>
              </a:rPr>
              <a:t>the late 19th century </a:t>
            </a:r>
            <a:endParaRPr>
              <a:solidFill>
                <a:srgbClr val="FF3300"/>
              </a:solidFill>
            </a:endParaRPr>
          </a:p>
        </p:txBody>
      </p:sp>
      <p:sp>
        <p:nvSpPr>
          <p:cNvPr id="11298" name="Oval 11297"/>
          <p:cNvSpPr/>
          <p:nvPr/>
        </p:nvSpPr>
        <p:spPr>
          <a:xfrm>
            <a:off x="5029200" y="4572000"/>
            <a:ext cx="35052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>
                <a:solidFill>
                  <a:srgbClr val="FF3300"/>
                </a:solidFill>
              </a:rPr>
              <a:t>Radio and newsreel</a:t>
            </a:r>
            <a:r>
              <a:t> </a:t>
            </a:r>
          </a:p>
        </p:txBody>
      </p:sp>
      <p:sp>
        <p:nvSpPr>
          <p:cNvPr id="11299" name="Oval 11298"/>
          <p:cNvSpPr/>
          <p:nvPr/>
        </p:nvSpPr>
        <p:spPr>
          <a:xfrm>
            <a:off x="762000" y="5105400"/>
            <a:ext cx="15240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>
                <a:solidFill>
                  <a:srgbClr val="FF3300"/>
                </a:solidFill>
              </a:rPr>
              <a:t>In the 1950s </a:t>
            </a:r>
            <a:endParaRPr>
              <a:solidFill>
                <a:srgbClr val="FF3300"/>
              </a:solidFill>
            </a:endParaRPr>
          </a:p>
        </p:txBody>
      </p:sp>
      <p:sp>
        <p:nvSpPr>
          <p:cNvPr id="11300" name="Oval 11299"/>
          <p:cNvSpPr/>
          <p:nvPr/>
        </p:nvSpPr>
        <p:spPr>
          <a:xfrm>
            <a:off x="3429000" y="5715000"/>
            <a:ext cx="1371600" cy="533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>
                <a:solidFill>
                  <a:srgbClr val="FF3300"/>
                </a:solidFill>
              </a:rPr>
              <a:t>The Internet</a:t>
            </a:r>
            <a:r>
              <a:t> </a:t>
            </a:r>
          </a:p>
        </p:txBody>
      </p:sp>
      <p:pic>
        <p:nvPicPr>
          <p:cNvPr id="11304" name="05D.wav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001000" y="6858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305" name="05D.wav">
            <a:hlinkClick r:id="" action="ppaction://media"/>
          </p:cNvPr>
          <p:cNvPicPr>
            <a:picLocks noRot="1"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link="rId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1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9" dur="57122" fill="hold"/>
                                        <p:tgtEl>
                                          <p:spTgt spid="113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04"/>
                  </p:tgtEl>
                </p:cond>
              </p:nextCondLst>
            </p:seq>
            <p:audio>
              <p:cMediaNode>
                <p:cTn id="3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4"/>
                </p:tgtEl>
              </p:cMediaNode>
            </p:audio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1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57122" fill="hold"/>
                                        <p:tgtEl>
                                          <p:spTgt spid="113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05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305"/>
                </p:tgtEl>
              </p:cMediaNode>
            </p:audio>
          </p:childTnLst>
        </p:cTn>
      </p:par>
    </p:tnLst>
    <p:bldLst>
      <p:bldP spid="11297" grpId="0" animBg="1"/>
      <p:bldP spid="11298" grpId="0" animBg="1"/>
      <p:bldP spid="11299" grpId="0" animBg="1"/>
      <p:bldP spid="1130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6626" name="Title 26625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 sz="3200">
                <a:solidFill>
                  <a:schemeClr val="accent2"/>
                </a:solidFill>
              </a:rPr>
              <a:t>Unit 5: The Media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rgbClr val="CC3300"/>
                </a:solidFill>
              </a:rPr>
              <a:t>Lesson 2:  listen</a:t>
            </a:r>
            <a:endParaRPr sz="3200">
              <a:solidFill>
                <a:srgbClr val="CC3300"/>
              </a:solidFill>
            </a:endParaRPr>
          </a:p>
        </p:txBody>
      </p:sp>
      <p:sp>
        <p:nvSpPr>
          <p:cNvPr id="26627" name="Text Placeholder 26626"/>
          <p:cNvSpPr>
            <a:spLocks noGrp="1"/>
          </p:cNvSpPr>
          <p:nvPr>
            <p:ph type="body" idx="1"/>
          </p:nvPr>
        </p:nvSpPr>
        <p:spPr/>
        <p:txBody>
          <a:bodyPr/>
          <a:p/>
        </p:txBody>
      </p:sp>
      <p:sp>
        <p:nvSpPr>
          <p:cNvPr id="26628" name="Oval 26627"/>
          <p:cNvSpPr/>
          <p:nvPr/>
        </p:nvSpPr>
        <p:spPr>
          <a:xfrm>
            <a:off x="2895600" y="2895600"/>
            <a:ext cx="2895600" cy="1371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sz="2000" b="1">
                <a:solidFill>
                  <a:srgbClr val="FF3300"/>
                </a:solidFill>
              </a:rPr>
              <a:t>Television programs</a:t>
            </a:r>
            <a:endParaRPr sz="2000" b="1">
              <a:solidFill>
                <a:srgbClr val="FF3300"/>
              </a:solidFill>
            </a:endParaRPr>
          </a:p>
        </p:txBody>
      </p:sp>
      <p:sp>
        <p:nvSpPr>
          <p:cNvPr id="26629" name="Oval 26628"/>
          <p:cNvSpPr/>
          <p:nvPr/>
        </p:nvSpPr>
        <p:spPr>
          <a:xfrm>
            <a:off x="533400" y="1447800"/>
            <a:ext cx="2057400" cy="1219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news</a:t>
            </a:r>
          </a:p>
        </p:txBody>
      </p:sp>
      <p:sp>
        <p:nvSpPr>
          <p:cNvPr id="26630" name="Oval 26629"/>
          <p:cNvSpPr/>
          <p:nvPr/>
        </p:nvSpPr>
        <p:spPr>
          <a:xfrm>
            <a:off x="4267200" y="1447800"/>
            <a:ext cx="1981200" cy="1371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films</a:t>
            </a:r>
          </a:p>
        </p:txBody>
      </p:sp>
      <p:sp>
        <p:nvSpPr>
          <p:cNvPr id="26631" name="Oval 26630"/>
          <p:cNvSpPr/>
          <p:nvPr/>
        </p:nvSpPr>
        <p:spPr>
          <a:xfrm>
            <a:off x="838200" y="4038600"/>
            <a:ext cx="1524000" cy="609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Children’s</a:t>
            </a:r>
          </a:p>
        </p:txBody>
      </p:sp>
      <p:sp>
        <p:nvSpPr>
          <p:cNvPr id="26632" name="Oval 26631"/>
          <p:cNvSpPr/>
          <p:nvPr/>
        </p:nvSpPr>
        <p:spPr>
          <a:xfrm>
            <a:off x="762000" y="5562600"/>
            <a:ext cx="1371600" cy="685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Funny </a:t>
            </a:r>
          </a:p>
          <a:p>
            <a:pPr algn="ctr"/>
            <a:r>
              <a:t>science</a:t>
            </a:r>
          </a:p>
        </p:txBody>
      </p:sp>
      <p:sp>
        <p:nvSpPr>
          <p:cNvPr id="26633" name="Oval 26632"/>
          <p:cNvSpPr/>
          <p:nvPr/>
        </p:nvSpPr>
        <p:spPr>
          <a:xfrm>
            <a:off x="2514600" y="5257800"/>
            <a:ext cx="1371600" cy="6858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cartoons</a:t>
            </a:r>
          </a:p>
        </p:txBody>
      </p:sp>
      <p:sp>
        <p:nvSpPr>
          <p:cNvPr id="26634" name="Oval 26633"/>
          <p:cNvSpPr/>
          <p:nvPr/>
        </p:nvSpPr>
        <p:spPr>
          <a:xfrm>
            <a:off x="5486400" y="3962400"/>
            <a:ext cx="1447800" cy="19050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music</a:t>
            </a:r>
          </a:p>
        </p:txBody>
      </p:sp>
      <p:sp>
        <p:nvSpPr>
          <p:cNvPr id="26635" name="Oval 26634"/>
          <p:cNvSpPr/>
          <p:nvPr/>
        </p:nvSpPr>
        <p:spPr>
          <a:xfrm>
            <a:off x="6934200" y="1295400"/>
            <a:ext cx="12954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Foreign </a:t>
            </a:r>
          </a:p>
          <a:p>
            <a:pPr algn="ctr"/>
            <a:r>
              <a:t>films</a:t>
            </a:r>
          </a:p>
        </p:txBody>
      </p:sp>
      <p:sp>
        <p:nvSpPr>
          <p:cNvPr id="26636" name="Oval 26635"/>
          <p:cNvSpPr/>
          <p:nvPr/>
        </p:nvSpPr>
        <p:spPr>
          <a:xfrm>
            <a:off x="6705600" y="2286000"/>
            <a:ext cx="1600200" cy="914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Vietnamese </a:t>
            </a:r>
          </a:p>
          <a:p>
            <a:pPr algn="ctr"/>
            <a:r>
              <a:t>films</a:t>
            </a:r>
          </a:p>
        </p:txBody>
      </p:sp>
      <p:sp>
        <p:nvSpPr>
          <p:cNvPr id="26637" name="Oval 26636"/>
          <p:cNvSpPr/>
          <p:nvPr/>
        </p:nvSpPr>
        <p:spPr>
          <a:xfrm>
            <a:off x="7543800" y="3886200"/>
            <a:ext cx="1371600" cy="8382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Live shows</a:t>
            </a:r>
          </a:p>
        </p:txBody>
      </p:sp>
      <p:sp>
        <p:nvSpPr>
          <p:cNvPr id="26638" name="Oval 26637"/>
          <p:cNvSpPr/>
          <p:nvPr/>
        </p:nvSpPr>
        <p:spPr>
          <a:xfrm>
            <a:off x="7467600" y="5181600"/>
            <a:ext cx="1371600" cy="9906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MTV</a:t>
            </a:r>
          </a:p>
        </p:txBody>
      </p:sp>
      <p:sp>
        <p:nvSpPr>
          <p:cNvPr id="26639" name="Straight Connector 26638"/>
          <p:cNvSpPr/>
          <p:nvPr/>
        </p:nvSpPr>
        <p:spPr>
          <a:xfrm flipH="1">
            <a:off x="2362200" y="4191000"/>
            <a:ext cx="12954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0" name="Straight Connector 26639"/>
          <p:cNvSpPr/>
          <p:nvPr/>
        </p:nvSpPr>
        <p:spPr>
          <a:xfrm flipH="1" flipV="1">
            <a:off x="2438400" y="2438400"/>
            <a:ext cx="762000" cy="68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1" name="Straight Connector 26640"/>
          <p:cNvSpPr/>
          <p:nvPr/>
        </p:nvSpPr>
        <p:spPr>
          <a:xfrm flipV="1">
            <a:off x="5562600" y="28194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2" name="Straight Connector 26641"/>
          <p:cNvSpPr/>
          <p:nvPr/>
        </p:nvSpPr>
        <p:spPr>
          <a:xfrm>
            <a:off x="5257800" y="4114800"/>
            <a:ext cx="3048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3" name="Straight Connector 26642"/>
          <p:cNvSpPr/>
          <p:nvPr/>
        </p:nvSpPr>
        <p:spPr>
          <a:xfrm>
            <a:off x="6096000" y="18288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4" name="Straight Connector 26643"/>
          <p:cNvSpPr/>
          <p:nvPr/>
        </p:nvSpPr>
        <p:spPr>
          <a:xfrm>
            <a:off x="6096000" y="2438400"/>
            <a:ext cx="60960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5" name="Straight Connector 26644"/>
          <p:cNvSpPr/>
          <p:nvPr/>
        </p:nvSpPr>
        <p:spPr>
          <a:xfrm flipV="1">
            <a:off x="6858000" y="4419600"/>
            <a:ext cx="68580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6" name="Straight Connector 26645"/>
          <p:cNvSpPr/>
          <p:nvPr/>
        </p:nvSpPr>
        <p:spPr>
          <a:xfrm>
            <a:off x="6781800" y="5486400"/>
            <a:ext cx="68580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7" name="Straight Connector 26646"/>
          <p:cNvSpPr/>
          <p:nvPr/>
        </p:nvSpPr>
        <p:spPr>
          <a:xfrm>
            <a:off x="1981200" y="4572000"/>
            <a:ext cx="68580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8" name="Straight Connector 26647"/>
          <p:cNvSpPr/>
          <p:nvPr/>
        </p:nvSpPr>
        <p:spPr>
          <a:xfrm flipH="1">
            <a:off x="1295400" y="4648200"/>
            <a:ext cx="15240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49" name="Oval 26648"/>
          <p:cNvSpPr/>
          <p:nvPr/>
        </p:nvSpPr>
        <p:spPr>
          <a:xfrm>
            <a:off x="3962400" y="4648200"/>
            <a:ext cx="1371600" cy="9144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t>sports</a:t>
            </a:r>
          </a:p>
        </p:txBody>
      </p:sp>
      <p:sp>
        <p:nvSpPr>
          <p:cNvPr id="26650" name="Straight Connector 26649"/>
          <p:cNvSpPr/>
          <p:nvPr/>
        </p:nvSpPr>
        <p:spPr>
          <a:xfrm>
            <a:off x="4038600" y="4267200"/>
            <a:ext cx="30480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6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8" grpId="0" animBg="1"/>
      <p:bldP spid="266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9218" name="Title 9217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 anchor="ctr" anchorCtr="0"/>
          <a:p>
            <a:r>
              <a:rPr sz="3200">
                <a:solidFill>
                  <a:schemeClr val="accent2"/>
                </a:solidFill>
              </a:rPr>
              <a:t>Unit 5: The Media</a:t>
            </a:r>
            <a:br>
              <a:rPr sz="3200">
                <a:solidFill>
                  <a:schemeClr val="accent2"/>
                </a:solidFill>
              </a:rPr>
            </a:br>
            <a:r>
              <a:rPr sz="3200">
                <a:solidFill>
                  <a:srgbClr val="CC3300"/>
                </a:solidFill>
              </a:rPr>
              <a:t>Lesson 2:  listen</a:t>
            </a:r>
            <a:endParaRPr sz="3200">
              <a:solidFill>
                <a:srgbClr val="CC3300"/>
              </a:solidFill>
            </a:endParaRPr>
          </a:p>
        </p:txBody>
      </p:sp>
      <p:sp>
        <p:nvSpPr>
          <p:cNvPr id="9219" name="Text Placeholder 9218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4983163"/>
          </a:xfrm>
        </p:spPr>
        <p:txBody>
          <a:bodyPr/>
          <a:p>
            <a:pPr marL="609600" indent="-609600">
              <a:buNone/>
            </a:pPr>
            <a:r>
              <a:rPr>
                <a:solidFill>
                  <a:schemeClr val="hlink"/>
                </a:solidFill>
              </a:rPr>
              <a:t>Homework:</a:t>
            </a:r>
            <a:endParaRPr>
              <a:solidFill>
                <a:schemeClr val="hlink"/>
              </a:solidFill>
            </a:endParaRPr>
          </a:p>
          <a:p>
            <a:pPr marL="0" indent="0">
              <a:buFontTx/>
              <a:buNone/>
            </a:pPr>
            <a:r>
              <a:t>Get ready for </a:t>
            </a:r>
            <a:r>
              <a:rPr>
                <a:solidFill>
                  <a:srgbClr val="0033CC"/>
                </a:solidFill>
              </a:rPr>
              <a:t>Read.  </a:t>
            </a:r>
            <a:endParaRPr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Slide Number Placeholder 1"/>
          <p:cNvSpPr/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  <p:pic>
        <p:nvPicPr>
          <p:cNvPr id="23554" name="Picture 23553" descr="firework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228600"/>
            <a:ext cx="19812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5" name="Picture 23554" descr="firework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2800" y="152400"/>
            <a:ext cx="1981200" cy="1828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6" name="Picture 23555" descr="kede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209800"/>
            <a:ext cx="3810000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57" name="Picture 23556" descr="kede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6248400"/>
            <a:ext cx="42672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8" name="Title 23557"/>
          <p:cNvSpPr>
            <a:spLocks noGrp="1"/>
          </p:cNvSpPr>
          <p:nvPr>
            <p:ph type="title"/>
          </p:nvPr>
        </p:nvSpPr>
        <p:spPr/>
        <p:txBody>
          <a:bodyPr anchor="ctr" anchorCtr="0"/>
          <a:p>
            <a:r>
              <a:rPr>
                <a:solidFill>
                  <a:srgbClr val="00CC00"/>
                </a:solidFill>
              </a:rPr>
              <a:t>Goodbye! See you soon!</a:t>
            </a:r>
            <a:endParaRPr>
              <a:solidFill>
                <a:srgbClr val="00CC00"/>
              </a:solidFill>
            </a:endParaRPr>
          </a:p>
        </p:txBody>
      </p:sp>
      <p:sp>
        <p:nvSpPr>
          <p:cNvPr id="23559" name="Text Placeholder 23558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buNone/>
            </a:pPr>
            <a:r>
              <a:rPr sz="4800">
                <a:solidFill>
                  <a:srgbClr val="FF3300"/>
                </a:solidFill>
                <a:latin typeface=".VnAristote" panose="020B7200000000000000" pitchFamily="34" charset="0"/>
              </a:rPr>
              <a:t>Mary Christmas!</a:t>
            </a:r>
            <a:endParaRPr sz="4800">
              <a:solidFill>
                <a:srgbClr val="FF3300"/>
              </a:solidFill>
              <a:latin typeface=".VnAristote" panose="020B7200000000000000" pitchFamily="34" charset="0"/>
            </a:endParaRPr>
          </a:p>
        </p:txBody>
      </p:sp>
      <p:pic>
        <p:nvPicPr>
          <p:cNvPr id="23560" name="S13.wav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05800" y="5181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1" name="Picture 23560"/>
          <p:cNvPicPr>
            <a:picLocks noChangeAspect="1"/>
          </p:cNvPicPr>
          <p:nvPr/>
        </p:nvPicPr>
        <p:blipFill>
          <a:blip r:embed="rId6"/>
          <a:srcRect l="58000" t="47333" r="18001" b="23334"/>
          <a:stretch>
            <a:fillRect/>
          </a:stretch>
        </p:blipFill>
        <p:spPr>
          <a:xfrm>
            <a:off x="4800600" y="2057400"/>
            <a:ext cx="4343400" cy="4267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2" name="Picture 23561" descr="SAO'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0" y="2438400"/>
            <a:ext cx="1676400" cy="1182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3" name="Picture 23562" descr="SAO'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3600" y="2819400"/>
            <a:ext cx="1676400" cy="11826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4" name="Picture 23563" descr="firework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57200" y="2590800"/>
            <a:ext cx="3962400" cy="3352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5" name="Picture 23564" descr="firework7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0" y="2362200"/>
            <a:ext cx="9906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566" name="S13.wav">
            <a:hlinkClick r:id="" action="ppaction://media"/>
          </p:cNvPr>
          <p:cNvPicPr>
            <a:picLocks noRot="1"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link="rId9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4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30097" fill="hold"/>
                                        <p:tgtEl>
                                          <p:spTgt spid="235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27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59">
                                            <p:txEl>
                                              <p:charRg st="0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30097" fill="hold"/>
                                        <p:tgtEl>
                                          <p:spTgt spid="235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0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6"/>
                </p:tgtEl>
              </p:cMediaNode>
            </p:audio>
          </p:childTnLst>
        </p:cTn>
      </p:par>
    </p:tnLst>
    <p:bldLst>
      <p:bldP spid="23558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1046</Words>
  <Application>WPS Presentation</Application>
  <PresentationFormat>On-screen Show</PresentationFormat>
  <Paragraphs>126</Paragraphs>
  <Slides>7</Slides>
  <Notes>1</Notes>
  <HiddenSlides>0</HiddenSlides>
  <MMClips>7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9" baseType="lpstr">
      <vt:lpstr>Arial</vt:lpstr>
      <vt:lpstr>SimSun</vt:lpstr>
      <vt:lpstr>Wingdings</vt:lpstr>
      <vt:lpstr>.VnArial</vt:lpstr>
      <vt:lpstr>.VnBodoniH</vt:lpstr>
      <vt:lpstr>.VnAristote</vt:lpstr>
      <vt:lpstr>.VnUniverseH</vt:lpstr>
      <vt:lpstr>Times New Roman</vt:lpstr>
      <vt:lpstr>.VnVogue</vt:lpstr>
      <vt:lpstr>Microsoft YaHei</vt:lpstr>
      <vt:lpstr>Arial Unicode MS</vt:lpstr>
      <vt:lpstr>Default Design</vt:lpstr>
      <vt:lpstr>Unit 5: The Media Lesson 2: Speak and listen</vt:lpstr>
      <vt:lpstr>Unit 5: The Media Lesson 2: Speak and listen</vt:lpstr>
      <vt:lpstr>Name the pictures</vt:lpstr>
      <vt:lpstr>Unit 5: The Media Lesson 2: Speak and listen</vt:lpstr>
      <vt:lpstr>Unit 5: The Media Lesson 2: Speak and listen</vt:lpstr>
      <vt:lpstr>Unit 5: The Media Lesson 2: Speak and listen</vt:lpstr>
      <vt:lpstr>Goodbye! See you soon!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911</dc:creator>
  <cp:lastModifiedBy>Administrator</cp:lastModifiedBy>
  <cp:revision>15</cp:revision>
  <dcterms:created xsi:type="dcterms:W3CDTF">2007-11-25T15:13:00Z</dcterms:created>
  <dcterms:modified xsi:type="dcterms:W3CDTF">2021-12-09T17:14:31Z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95443A72CAF841E28BD84EFD79587999</vt:lpwstr>
  </property>
  <property fmtid="{D5CDD505-2E9C-101B-9397-08002B2CF9AE}" pid="3" name="KSOProductBuildVer">
    <vt:lpwstr>1033-11.2.0.10382</vt:lpwstr>
  </property>
</Properties>
</file>